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1" r:id="rId2"/>
    <p:sldId id="259" r:id="rId3"/>
    <p:sldId id="269" r:id="rId4"/>
    <p:sldId id="261" r:id="rId5"/>
    <p:sldId id="260" r:id="rId6"/>
    <p:sldId id="262" r:id="rId7"/>
    <p:sldId id="268" r:id="rId8"/>
    <p:sldId id="264" r:id="rId9"/>
    <p:sldId id="272" r:id="rId10"/>
    <p:sldId id="266" r:id="rId11"/>
    <p:sldId id="27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401646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74394E-9F73-4D2E-A1DE-6C49AE157537}"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778612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1056716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5486-9B14-437A-9151-B0BCFF608CC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49664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2958881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74394E-9F73-4D2E-A1DE-6C49AE157537}" type="datetimeFigureOut">
              <a:rPr lang="en-US" smtClean="0"/>
              <a:t>10/18/2021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2987712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174394E-9F73-4D2E-A1DE-6C49AE157537}" type="datetimeFigureOut">
              <a:rPr lang="en-US" smtClean="0"/>
              <a:t>10/18/2021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214856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3507131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63918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1669397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199981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74394E-9F73-4D2E-A1DE-6C49AE157537}"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48737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74394E-9F73-4D2E-A1DE-6C49AE157537}"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235946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162459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3267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174394E-9F73-4D2E-A1DE-6C49AE157537}" type="datetimeFigureOut">
              <a:rPr lang="en-US" smtClean="0"/>
              <a:t>10/18/2021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42363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74394E-9F73-4D2E-A1DE-6C49AE157537}"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E5486-9B14-437A-9151-B0BCFF608CC7}" type="slidenum">
              <a:rPr lang="en-US" smtClean="0"/>
              <a:t>‹#›</a:t>
            </a:fld>
            <a:endParaRPr lang="en-US"/>
          </a:p>
        </p:txBody>
      </p:sp>
    </p:spTree>
    <p:extLst>
      <p:ext uri="{BB962C8B-B14F-4D97-AF65-F5344CB8AC3E}">
        <p14:creationId xmlns:p14="http://schemas.microsoft.com/office/powerpoint/2010/main" val="385212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74394E-9F73-4D2E-A1DE-6C49AE157537}" type="datetimeFigureOut">
              <a:rPr lang="en-US" smtClean="0"/>
              <a:t>10/18/2021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82E5486-9B14-437A-9151-B0BCFF608CC7}" type="slidenum">
              <a:rPr lang="en-US" smtClean="0"/>
              <a:t>‹#›</a:t>
            </a:fld>
            <a:endParaRPr lang="en-US"/>
          </a:p>
        </p:txBody>
      </p:sp>
    </p:spTree>
    <p:extLst>
      <p:ext uri="{BB962C8B-B14F-4D97-AF65-F5344CB8AC3E}">
        <p14:creationId xmlns:p14="http://schemas.microsoft.com/office/powerpoint/2010/main" val="268804528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472" y="5147437"/>
            <a:ext cx="10515600" cy="1325563"/>
          </a:xfrm>
        </p:spPr>
        <p:txBody>
          <a:bodyPr>
            <a:normAutofit/>
          </a:bodyPr>
          <a:lstStyle/>
          <a:p>
            <a:pPr algn="r"/>
            <a:endParaRPr lang="en-US" sz="1600" dirty="0"/>
          </a:p>
        </p:txBody>
      </p:sp>
      <p:pic>
        <p:nvPicPr>
          <p:cNvPr id="4" name="Content Placeholder 3"/>
          <p:cNvPicPr>
            <a:picLocks noGrp="1" noChangeAspect="1"/>
          </p:cNvPicPr>
          <p:nvPr>
            <p:ph idx="1"/>
          </p:nvPr>
        </p:nvPicPr>
        <p:blipFill>
          <a:blip r:embed="rId2"/>
          <a:stretch>
            <a:fillRect/>
          </a:stretch>
        </p:blipFill>
        <p:spPr>
          <a:xfrm>
            <a:off x="1427422" y="484886"/>
            <a:ext cx="8697075" cy="4351338"/>
          </a:xfrm>
          <a:prstGeom prst="rect">
            <a:avLst/>
          </a:prstGeom>
        </p:spPr>
      </p:pic>
    </p:spTree>
    <p:extLst>
      <p:ext uri="{BB962C8B-B14F-4D97-AF65-F5344CB8AC3E}">
        <p14:creationId xmlns:p14="http://schemas.microsoft.com/office/powerpoint/2010/main" val="1077590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anose="00000400000000000000" pitchFamily="2" charset="-78"/>
              </a:rPr>
              <a:t>درمان            </a:t>
            </a:r>
            <a:endParaRPr lang="en-US" dirty="0">
              <a:cs typeface="B Nazanin" panose="00000400000000000000" pitchFamily="2" charset="-78"/>
            </a:endParaRPr>
          </a:p>
        </p:txBody>
      </p:sp>
      <p:pic>
        <p:nvPicPr>
          <p:cNvPr id="5" name="Content Placeholder 4"/>
          <p:cNvPicPr>
            <a:picLocks noGrp="1" noChangeAspect="1"/>
          </p:cNvPicPr>
          <p:nvPr>
            <p:ph idx="1"/>
          </p:nvPr>
        </p:nvPicPr>
        <p:blipFill>
          <a:blip r:embed="rId2"/>
          <a:stretch>
            <a:fillRect/>
          </a:stretch>
        </p:blipFill>
        <p:spPr>
          <a:xfrm>
            <a:off x="5128260" y="695329"/>
            <a:ext cx="4134612" cy="2933271"/>
          </a:xfrm>
          <a:prstGeom prst="rect">
            <a:avLst/>
          </a:prstGeom>
        </p:spPr>
      </p:pic>
      <p:sp>
        <p:nvSpPr>
          <p:cNvPr id="4" name="Text Placeholder 3"/>
          <p:cNvSpPr>
            <a:spLocks noGrp="1"/>
          </p:cNvSpPr>
          <p:nvPr>
            <p:ph type="body" sz="half" idx="2"/>
          </p:nvPr>
        </p:nvSpPr>
        <p:spPr>
          <a:xfrm>
            <a:off x="839789" y="3145536"/>
            <a:ext cx="3832796" cy="2723452"/>
          </a:xfrm>
        </p:spPr>
        <p:txBody>
          <a:bodyPr>
            <a:normAutofit/>
          </a:bodyPr>
          <a:lstStyle/>
          <a:p>
            <a:pPr algn="ctr"/>
            <a:r>
              <a:rPr lang="fa-IR" sz="3200" dirty="0">
                <a:cs typeface="B Nazanin" panose="00000400000000000000" pitchFamily="2" charset="-78"/>
              </a:rPr>
              <a:t>جراحی با اعمال </a:t>
            </a:r>
            <a:r>
              <a:rPr lang="fa-IR" sz="3200" dirty="0" smtClean="0">
                <a:cs typeface="B Nazanin" panose="00000400000000000000" pitchFamily="2" charset="-78"/>
              </a:rPr>
              <a:t>بی‌حسی </a:t>
            </a:r>
            <a:endParaRPr lang="en-US" sz="3200" dirty="0">
              <a:cs typeface="B Nazanin" panose="00000400000000000000" pitchFamily="2" charset="-78"/>
            </a:endParaRPr>
          </a:p>
        </p:txBody>
      </p:sp>
      <p:pic>
        <p:nvPicPr>
          <p:cNvPr id="6" name="Picture 5"/>
          <p:cNvPicPr>
            <a:picLocks noChangeAspect="1"/>
          </p:cNvPicPr>
          <p:nvPr/>
        </p:nvPicPr>
        <p:blipFill>
          <a:blip r:embed="rId3"/>
          <a:stretch>
            <a:fillRect/>
          </a:stretch>
        </p:blipFill>
        <p:spPr>
          <a:xfrm>
            <a:off x="5128260" y="3883152"/>
            <a:ext cx="4134612" cy="2438400"/>
          </a:xfrm>
          <a:prstGeom prst="rect">
            <a:avLst/>
          </a:prstGeom>
        </p:spPr>
      </p:pic>
    </p:spTree>
    <p:extLst>
      <p:ext uri="{BB962C8B-B14F-4D97-AF65-F5344CB8AC3E}">
        <p14:creationId xmlns:p14="http://schemas.microsoft.com/office/powerpoint/2010/main" val="7297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9127" y="2990088"/>
            <a:ext cx="6116505" cy="830997"/>
          </a:xfrm>
          <a:prstGeom prst="rect">
            <a:avLst/>
          </a:prstGeom>
        </p:spPr>
        <p:txBody>
          <a:bodyPr wrap="square">
            <a:spAutoFit/>
          </a:bodyPr>
          <a:lstStyle/>
          <a:p>
            <a:pPr algn="ctr"/>
            <a:r>
              <a:rPr lang="fa-IR" sz="4800" dirty="0">
                <a:cs typeface="B Nazanin" panose="00000400000000000000" pitchFamily="2" charset="-78"/>
              </a:rPr>
              <a:t>خسته نباشید</a:t>
            </a:r>
          </a:p>
        </p:txBody>
      </p:sp>
      <p:sp>
        <p:nvSpPr>
          <p:cNvPr id="3" name="Text Placeholder 2">
            <a:extLst>
              <a:ext uri="{FF2B5EF4-FFF2-40B4-BE49-F238E27FC236}">
                <a16:creationId xmlns:a16="http://schemas.microsoft.com/office/drawing/2014/main" id="{A3F08506-BECA-4FF6-B1D8-B4A0464BD0E4}"/>
              </a:ext>
            </a:extLst>
          </p:cNvPr>
          <p:cNvSpPr>
            <a:spLocks noGrp="1"/>
          </p:cNvSpPr>
          <p:nvPr>
            <p:ph type="body" idx="1"/>
          </p:nvPr>
        </p:nvSpPr>
        <p:spPr/>
        <p:txBody>
          <a:bodyPr/>
          <a:lstStyle/>
          <a:p>
            <a:r>
              <a:rPr lang="fa-IR" dirty="0">
                <a:cs typeface="B Nazanin" panose="00000400000000000000" pitchFamily="2" charset="-78"/>
              </a:rPr>
              <a:t>حامد رنجبری، پارسا اکبری مقدم</a:t>
            </a:r>
            <a:endParaRPr lang="en-US" dirty="0">
              <a:cs typeface="B Nazanin" panose="00000400000000000000" pitchFamily="2" charset="-78"/>
            </a:endParaRPr>
          </a:p>
        </p:txBody>
      </p:sp>
    </p:spTree>
    <p:extLst>
      <p:ext uri="{BB962C8B-B14F-4D97-AF65-F5344CB8AC3E}">
        <p14:creationId xmlns:p14="http://schemas.microsoft.com/office/powerpoint/2010/main" val="1744680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570" y="2377250"/>
            <a:ext cx="10515600" cy="2852737"/>
          </a:xfrm>
        </p:spPr>
        <p:txBody>
          <a:bodyPr>
            <a:normAutofit/>
          </a:bodyPr>
          <a:lstStyle/>
          <a:p>
            <a:pPr algn="r"/>
            <a:r>
              <a:rPr lang="fa-IR" sz="2400" dirty="0">
                <a:cs typeface="B Nazanin" panose="00000400000000000000" pitchFamily="2" charset="-78"/>
              </a:rPr>
              <a:t>بیمار خانمی 23 ساله به علت رشد اگزوفیتیک  لثه باکال فک بالا </a:t>
            </a:r>
            <a:r>
              <a:rPr lang="fa-IR" sz="2400" dirty="0" smtClean="0">
                <a:cs typeface="B Nazanin" panose="00000400000000000000" pitchFamily="2" charset="-78"/>
              </a:rPr>
              <a:t>مراجعه کرده است. </a:t>
            </a:r>
            <a:r>
              <a:rPr lang="fa-IR" sz="2400" dirty="0">
                <a:cs typeface="B Nazanin" panose="00000400000000000000" pitchFamily="2" charset="-78"/>
              </a:rPr>
              <a:t>در اولین مراجعه در ماه مه 2012، بیمار گزارش کرده است که از فوریه 2012 توده کوچک بوده و به تدریج در حال رشد </a:t>
            </a:r>
            <a:r>
              <a:rPr lang="fa-IR" sz="2400" dirty="0" smtClean="0">
                <a:cs typeface="B Nazanin" panose="00000400000000000000" pitchFamily="2" charset="-78"/>
              </a:rPr>
              <a:t>بوده‌ است. </a:t>
            </a:r>
            <a:r>
              <a:rPr lang="fa-IR" sz="2400" dirty="0">
                <a:cs typeface="B Nazanin" panose="00000400000000000000" pitchFamily="2" charset="-78"/>
              </a:rPr>
              <a:t>رشد بدون درد، اما خونریزی هنگام تحریک را گزارش کرده است. بیمار </a:t>
            </a:r>
            <a:r>
              <a:rPr lang="fa-IR" sz="2400" dirty="0" smtClean="0">
                <a:cs typeface="B Nazanin" panose="00000400000000000000" pitchFamily="2" charset="-78"/>
              </a:rPr>
              <a:t>شیرده </a:t>
            </a:r>
            <a:r>
              <a:rPr lang="fa-IR" sz="2400" dirty="0">
                <a:cs typeface="B Nazanin" panose="00000400000000000000" pitchFamily="2" charset="-78"/>
              </a:rPr>
              <a:t>بوده  ونوزادش 10 ماهه </a:t>
            </a:r>
            <a:r>
              <a:rPr lang="fa-IR" sz="2400" dirty="0" smtClean="0">
                <a:cs typeface="B Nazanin" panose="00000400000000000000" pitchFamily="2" charset="-78"/>
              </a:rPr>
              <a:t>است. </a:t>
            </a:r>
            <a:r>
              <a:rPr lang="fa-IR" sz="2400" dirty="0">
                <a:cs typeface="B Nazanin" panose="00000400000000000000" pitchFamily="2" charset="-78"/>
              </a:rPr>
              <a:t>وی اظهار دارد که در طول سال گذشته هیچ دارویی دریافت نکرده است. وی گزارش کرده است که  دچار اختلالات هورمونی پس از زایمان شده است و در طی چند ماه گذشته سطح هورمون به طور قابل توجهی </a:t>
            </a:r>
            <a:r>
              <a:rPr lang="fa-IR" sz="2400" dirty="0" smtClean="0">
                <a:cs typeface="B Nazanin" panose="00000400000000000000" pitchFamily="2" charset="-78"/>
              </a:rPr>
              <a:t>کاهش </a:t>
            </a:r>
            <a:r>
              <a:rPr lang="fa-IR" sz="2400" dirty="0">
                <a:cs typeface="B Nazanin" panose="00000400000000000000" pitchFamily="2" charset="-78"/>
              </a:rPr>
              <a:t>یافته است. هیچ یافته قابل توجهی در معاینه خارج دهانی مشاهده نشده </a:t>
            </a:r>
            <a:r>
              <a:rPr lang="fa-IR" sz="2400" dirty="0" smtClean="0">
                <a:cs typeface="B Nazanin" panose="00000400000000000000" pitchFamily="2" charset="-78"/>
              </a:rPr>
              <a:t>است. </a:t>
            </a:r>
            <a:r>
              <a:rPr lang="fa-IR" sz="2400" dirty="0" smtClean="0">
                <a:cs typeface="B Nazanin" panose="00000400000000000000" pitchFamily="2" charset="-78"/>
              </a:rPr>
              <a:t>وضعیت بهداشت دهان و دندان بیمار ضعیف بوده و سابقه‌ای هم از ضربه وجود ندارد.</a:t>
            </a:r>
            <a:endParaRPr lang="en-US" sz="2400" dirty="0">
              <a:cs typeface="B Nazanin" panose="00000400000000000000" pitchFamily="2" charset="-78"/>
            </a:endParaRPr>
          </a:p>
        </p:txBody>
      </p:sp>
    </p:spTree>
    <p:extLst>
      <p:ext uri="{BB962C8B-B14F-4D97-AF65-F5344CB8AC3E}">
        <p14:creationId xmlns:p14="http://schemas.microsoft.com/office/powerpoint/2010/main" val="2807434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OGCG(Peripheral Giant Cell Granuloma)</a:t>
            </a:r>
          </a:p>
        </p:txBody>
      </p:sp>
      <p:pic>
        <p:nvPicPr>
          <p:cNvPr id="4" name="Content Placeholder 3"/>
          <p:cNvPicPr>
            <a:picLocks noGrp="1" noChangeAspect="1"/>
          </p:cNvPicPr>
          <p:nvPr>
            <p:ph idx="1"/>
          </p:nvPr>
        </p:nvPicPr>
        <p:blipFill>
          <a:blip r:embed="rId2"/>
          <a:stretch>
            <a:fillRect/>
          </a:stretch>
        </p:blipFill>
        <p:spPr>
          <a:xfrm>
            <a:off x="1265948" y="2052638"/>
            <a:ext cx="8621880" cy="4195762"/>
          </a:xfrm>
          <a:prstGeom prst="rect">
            <a:avLst/>
          </a:prstGeom>
        </p:spPr>
      </p:pic>
      <p:sp>
        <p:nvSpPr>
          <p:cNvPr id="5" name="Rectangle 4"/>
          <p:cNvSpPr/>
          <p:nvPr/>
        </p:nvSpPr>
        <p:spPr>
          <a:xfrm>
            <a:off x="309693" y="6488668"/>
            <a:ext cx="3196709" cy="369332"/>
          </a:xfrm>
          <a:prstGeom prst="rect">
            <a:avLst/>
          </a:prstGeom>
        </p:spPr>
        <p:txBody>
          <a:bodyPr wrap="none">
            <a:spAutoFit/>
          </a:bodyPr>
          <a:lstStyle/>
          <a:p>
            <a:r>
              <a:rPr lang="fa-IR" dirty="0"/>
              <a:t>رشد لثه اگزوفیتیک درباکال لثه فک بالا.</a:t>
            </a:r>
          </a:p>
        </p:txBody>
      </p:sp>
    </p:spTree>
    <p:extLst>
      <p:ext uri="{BB962C8B-B14F-4D97-AF65-F5344CB8AC3E}">
        <p14:creationId xmlns:p14="http://schemas.microsoft.com/office/powerpoint/2010/main" val="2572682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srcRect l="25838" r="25838"/>
          <a:stretch>
            <a:fillRect/>
          </a:stretch>
        </p:blipFill>
        <p:spPr>
          <a:prstGeom prst="rect">
            <a:avLst/>
          </a:prstGeom>
        </p:spPr>
      </p:pic>
      <p:sp>
        <p:nvSpPr>
          <p:cNvPr id="4" name="Text Placeholder 3"/>
          <p:cNvSpPr>
            <a:spLocks noGrp="1"/>
          </p:cNvSpPr>
          <p:nvPr>
            <p:ph type="body" sz="half" idx="2"/>
          </p:nvPr>
        </p:nvSpPr>
        <p:spPr>
          <a:xfrm>
            <a:off x="839788" y="813816"/>
            <a:ext cx="3932237" cy="5504688"/>
          </a:xfrm>
        </p:spPr>
        <p:txBody>
          <a:bodyPr>
            <a:normAutofit/>
          </a:bodyPr>
          <a:lstStyle/>
          <a:p>
            <a:pPr marL="285750" indent="-285750" algn="r" rtl="1">
              <a:buFont typeface="Wingdings" panose="05000000000000000000" pitchFamily="2" charset="2"/>
              <a:buChar char="Ø"/>
            </a:pPr>
            <a:r>
              <a:rPr lang="fa-IR" sz="1800" dirty="0">
                <a:cs typeface="B Nazanin" panose="00000400000000000000" pitchFamily="2" charset="-78"/>
              </a:rPr>
              <a:t>یک ضایعه منفرد  و پایه دار</a:t>
            </a:r>
          </a:p>
          <a:p>
            <a:pPr marL="285750" indent="-285750" algn="r" rtl="1">
              <a:buFont typeface="Wingdings" panose="05000000000000000000" pitchFamily="2" charset="2"/>
              <a:buChar char="Ø"/>
            </a:pPr>
            <a:r>
              <a:rPr lang="fa-IR" sz="1800" dirty="0">
                <a:cs typeface="B Nazanin" panose="00000400000000000000" pitchFamily="2" charset="-78"/>
              </a:rPr>
              <a:t>رنگ ضایعه  سفید مایل به قرمز</a:t>
            </a:r>
          </a:p>
          <a:p>
            <a:pPr marL="285750" indent="-285750" algn="r" rtl="1">
              <a:buFont typeface="Wingdings" panose="05000000000000000000" pitchFamily="2" charset="2"/>
              <a:buChar char="Ø"/>
            </a:pPr>
            <a:r>
              <a:rPr lang="en-US" sz="1800" dirty="0">
                <a:cs typeface="B Nazanin" panose="00000400000000000000" pitchFamily="2" charset="-78"/>
              </a:rPr>
              <a:t>Exfoliated</a:t>
            </a:r>
            <a:endParaRPr lang="fa-IR" sz="1800" dirty="0">
              <a:cs typeface="B Nazanin" panose="00000400000000000000" pitchFamily="2" charset="-78"/>
            </a:endParaRPr>
          </a:p>
          <a:p>
            <a:pPr marL="285750" indent="-285750" algn="r" rtl="1">
              <a:buFont typeface="Wingdings" panose="05000000000000000000" pitchFamily="2" charset="2"/>
              <a:buChar char="Ø"/>
            </a:pPr>
            <a:r>
              <a:rPr lang="fa-IR" sz="1800" dirty="0">
                <a:cs typeface="B Nazanin" panose="00000400000000000000" pitchFamily="2" charset="-78"/>
              </a:rPr>
              <a:t>محل ضایعه در لثه بین دندانی اطراف دندان سنترال چپ و لترال اینسایزور </a:t>
            </a:r>
          </a:p>
          <a:p>
            <a:pPr marL="285750" indent="-285750" algn="r" rtl="1">
              <a:buFont typeface="Wingdings" panose="05000000000000000000" pitchFamily="2" charset="2"/>
              <a:buChar char="Ø"/>
            </a:pPr>
            <a:endParaRPr lang="fa-IR" sz="1800" dirty="0">
              <a:cs typeface="B Nazanin" panose="00000400000000000000" pitchFamily="2" charset="-78"/>
            </a:endParaRPr>
          </a:p>
          <a:p>
            <a:pPr marL="285750" indent="-285750" algn="r" rtl="1">
              <a:buFont typeface="Wingdings" panose="05000000000000000000" pitchFamily="2" charset="2"/>
              <a:buChar char="Ø"/>
            </a:pPr>
            <a:endParaRPr lang="fa-IR" sz="1800" dirty="0">
              <a:cs typeface="B Nazanin" panose="00000400000000000000" pitchFamily="2" charset="-78"/>
            </a:endParaRPr>
          </a:p>
          <a:p>
            <a:pPr marL="285750" indent="-285750" algn="r" rtl="1">
              <a:buFont typeface="Wingdings" panose="05000000000000000000" pitchFamily="2" charset="2"/>
              <a:buChar char="Ø"/>
            </a:pPr>
            <a:r>
              <a:rPr lang="fa-IR" sz="1800" dirty="0">
                <a:cs typeface="B Nazanin" panose="00000400000000000000" pitchFamily="2" charset="-78"/>
              </a:rPr>
              <a:t>اندازه ضایعه حداکثر 8 میلی متر × 12 میلی متراست.</a:t>
            </a:r>
          </a:p>
          <a:p>
            <a:pPr marL="285750" indent="-285750" algn="r" rtl="1">
              <a:buFont typeface="Wingdings" panose="05000000000000000000" pitchFamily="2" charset="2"/>
              <a:buChar char="Ø"/>
            </a:pPr>
            <a:r>
              <a:rPr lang="fa-IR" sz="1800" dirty="0">
                <a:cs typeface="B Nazanin" panose="00000400000000000000" pitchFamily="2" charset="-78"/>
              </a:rPr>
              <a:t>هنگام لمس ، ضایعه قوام محکمی دارد</a:t>
            </a:r>
          </a:p>
          <a:p>
            <a:pPr marL="285750" indent="-285750" algn="r" rtl="1">
              <a:buFont typeface="Wingdings" panose="05000000000000000000" pitchFamily="2" charset="2"/>
              <a:buChar char="Ø"/>
            </a:pPr>
            <a:r>
              <a:rPr lang="fa-IR" sz="1800" dirty="0">
                <a:cs typeface="B Nazanin" panose="00000400000000000000" pitchFamily="2" charset="-78"/>
              </a:rPr>
              <a:t>کانتور به طور منظم با حاشیه مشخص دیده میشود </a:t>
            </a:r>
          </a:p>
          <a:p>
            <a:pPr marL="285750" indent="-285750" algn="r" rtl="1">
              <a:buFont typeface="Wingdings" panose="05000000000000000000" pitchFamily="2" charset="2"/>
              <a:buChar char="Ø"/>
            </a:pPr>
            <a:endParaRPr lang="fa-IR" sz="1800" dirty="0">
              <a:cs typeface="B Nazanin" panose="00000400000000000000" pitchFamily="2" charset="-78"/>
            </a:endParaRPr>
          </a:p>
          <a:p>
            <a:pPr marL="285750" indent="-285750" algn="r" rtl="1">
              <a:buFont typeface="Wingdings" panose="05000000000000000000" pitchFamily="2" charset="2"/>
              <a:buChar char="Ø"/>
            </a:pPr>
            <a:endParaRPr lang="en-US" sz="1800" dirty="0"/>
          </a:p>
        </p:txBody>
      </p:sp>
    </p:spTree>
    <p:extLst>
      <p:ext uri="{BB962C8B-B14F-4D97-AF65-F5344CB8AC3E}">
        <p14:creationId xmlns:p14="http://schemas.microsoft.com/office/powerpoint/2010/main" val="373442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0352" y="94106"/>
            <a:ext cx="5568696" cy="6866416"/>
          </a:xfrm>
          <a:prstGeom prst="rect">
            <a:avLst/>
          </a:prstGeom>
        </p:spPr>
      </p:pic>
      <p:sp>
        <p:nvSpPr>
          <p:cNvPr id="4" name="Rectangle 3"/>
          <p:cNvSpPr/>
          <p:nvPr/>
        </p:nvSpPr>
        <p:spPr>
          <a:xfrm>
            <a:off x="6409944" y="4200436"/>
            <a:ext cx="5303520" cy="1631216"/>
          </a:xfrm>
          <a:prstGeom prst="rect">
            <a:avLst/>
          </a:prstGeom>
        </p:spPr>
        <p:txBody>
          <a:bodyPr wrap="square">
            <a:spAutoFit/>
          </a:bodyPr>
          <a:lstStyle/>
          <a:p>
            <a:pPr algn="r"/>
            <a:r>
              <a:rPr lang="fa-IR" sz="2000" dirty="0">
                <a:cs typeface="B Nazanin" panose="00000400000000000000" pitchFamily="2" charset="-78"/>
              </a:rPr>
              <a:t>با رادیوگرافی پری اپیکال داخل دهانی هیچ گونه یافته پاتولوژیک که همراه کاهش موضعی سطح استخوان بین دندانی بین دو دندان سنترال و لترال بالا مشاهده نشد. لامینا دورا در مجاورت فضاهای رباط پریودنتال تشخیص داده </a:t>
            </a:r>
            <a:r>
              <a:rPr lang="fa-IR" sz="2000" dirty="0" smtClean="0">
                <a:cs typeface="B Nazanin" panose="00000400000000000000" pitchFamily="2" charset="-78"/>
              </a:rPr>
              <a:t>شد، </a:t>
            </a:r>
            <a:r>
              <a:rPr lang="fa-IR" sz="2000" dirty="0">
                <a:cs typeface="B Nazanin" panose="00000400000000000000" pitchFamily="2" charset="-78"/>
              </a:rPr>
              <a:t>اما استخوان تاج  تیرگی کمتری را نشان </a:t>
            </a:r>
            <a:r>
              <a:rPr lang="fa-IR" sz="2000" dirty="0" smtClean="0">
                <a:cs typeface="B Nazanin" panose="00000400000000000000" pitchFamily="2" charset="-78"/>
              </a:rPr>
              <a:t>می‌دهد.</a:t>
            </a:r>
            <a:endParaRPr lang="en-US" sz="2000" dirty="0">
              <a:cs typeface="B Nazanin" panose="00000400000000000000" pitchFamily="2" charset="-78"/>
            </a:endParaRPr>
          </a:p>
        </p:txBody>
      </p:sp>
    </p:spTree>
    <p:extLst>
      <p:ext uri="{BB962C8B-B14F-4D97-AF65-F5344CB8AC3E}">
        <p14:creationId xmlns:p14="http://schemas.microsoft.com/office/powerpoint/2010/main" val="1121709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7144" y="2801404"/>
            <a:ext cx="6096000" cy="1938992"/>
          </a:xfrm>
          <a:prstGeom prst="rect">
            <a:avLst/>
          </a:prstGeom>
        </p:spPr>
        <p:txBody>
          <a:bodyPr>
            <a:spAutoFit/>
          </a:bodyPr>
          <a:lstStyle/>
          <a:p>
            <a:pPr algn="r"/>
            <a:r>
              <a:rPr lang="fa-IR" sz="2400" dirty="0">
                <a:cs typeface="B Nazanin" panose="00000400000000000000" pitchFamily="2" charset="-78"/>
              </a:rPr>
              <a:t>دندان های مرتبط </a:t>
            </a:r>
            <a:r>
              <a:rPr lang="fa-IR" sz="2400" dirty="0" smtClean="0">
                <a:cs typeface="B Nazanin" panose="00000400000000000000" pitchFamily="2" charset="-78"/>
              </a:rPr>
              <a:t> </a:t>
            </a:r>
            <a:r>
              <a:rPr lang="fa-IR" sz="2400" dirty="0">
                <a:cs typeface="B Nazanin" panose="00000400000000000000" pitchFamily="2" charset="-78"/>
              </a:rPr>
              <a:t>به تست سرما پاسخ مثبت دادند و احتمال بیماری ریشه را رد کرد. شمارش کامل سلول های  خون انجام شد و تمام نتایج طبیعی بود. </a:t>
            </a:r>
          </a:p>
          <a:p>
            <a:pPr algn="r"/>
            <a:r>
              <a:rPr lang="fa-IR" sz="2400" dirty="0">
                <a:cs typeface="B Nazanin" panose="00000400000000000000" pitchFamily="2" charset="-78"/>
              </a:rPr>
              <a:t>  </a:t>
            </a:r>
            <a:r>
              <a:rPr lang="en-US" sz="2400" dirty="0">
                <a:cs typeface="B Nazanin" panose="00000400000000000000" pitchFamily="2" charset="-78"/>
              </a:rPr>
              <a:t>RBC </a:t>
            </a:r>
            <a:r>
              <a:rPr lang="fa-IR" sz="2400" dirty="0">
                <a:cs typeface="B Nazanin" panose="00000400000000000000" pitchFamily="2" charset="-78"/>
              </a:rPr>
              <a:t>ها: 1012 × 4.66 در لیتر ، جیوه: </a:t>
            </a:r>
            <a:r>
              <a:rPr lang="fa-IR" sz="2400" dirty="0" smtClean="0">
                <a:cs typeface="B Nazanin" panose="00000400000000000000" pitchFamily="2" charset="-78"/>
              </a:rPr>
              <a:t>گرم </a:t>
            </a:r>
            <a:r>
              <a:rPr lang="fa-IR" sz="2400" dirty="0">
                <a:cs typeface="B Nazanin" panose="00000400000000000000" pitchFamily="2" charset="-78"/>
              </a:rPr>
              <a:t>در دسی لیتر و </a:t>
            </a:r>
            <a:r>
              <a:rPr lang="en-US" sz="2400" dirty="0">
                <a:cs typeface="B Nazanin" panose="00000400000000000000" pitchFamily="2" charset="-78"/>
              </a:rPr>
              <a:t>WBC: 109 </a:t>
            </a:r>
            <a:r>
              <a:rPr lang="fa-IR" sz="2400" dirty="0">
                <a:cs typeface="B Nazanin" panose="00000400000000000000" pitchFamily="2" charset="-78"/>
              </a:rPr>
              <a:t>12.5</a:t>
            </a:r>
            <a:r>
              <a:rPr lang="en-US" sz="2400" dirty="0" smtClean="0">
                <a:cs typeface="B Nazanin" panose="00000400000000000000" pitchFamily="2" charset="-78"/>
              </a:rPr>
              <a:t>× </a:t>
            </a:r>
            <a:r>
              <a:rPr lang="en-US" sz="2400" dirty="0">
                <a:cs typeface="B Nazanin" panose="00000400000000000000" pitchFamily="2" charset="-78"/>
              </a:rPr>
              <a:t>48/8 </a:t>
            </a:r>
            <a:r>
              <a:rPr lang="fa-IR" sz="2400" dirty="0">
                <a:cs typeface="B Nazanin" panose="00000400000000000000" pitchFamily="2" charset="-78"/>
              </a:rPr>
              <a:t>لیتر)</a:t>
            </a:r>
            <a:endParaRPr lang="en-US" sz="2400" dirty="0">
              <a:cs typeface="B Nazanin" panose="00000400000000000000" pitchFamily="2" charset="-78"/>
            </a:endParaRPr>
          </a:p>
        </p:txBody>
      </p:sp>
    </p:spTree>
    <p:extLst>
      <p:ext uri="{BB962C8B-B14F-4D97-AF65-F5344CB8AC3E}">
        <p14:creationId xmlns:p14="http://schemas.microsoft.com/office/powerpoint/2010/main" val="2232220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2400" dirty="0">
                <a:cs typeface="B Nazanin" panose="00000400000000000000" pitchFamily="2" charset="-78"/>
              </a:rPr>
              <a:t>بافت برش داده شده پس از قرار دادن در یک ظرف با </a:t>
            </a:r>
            <a:r>
              <a:rPr lang="fa-IR" sz="2400" dirty="0" smtClean="0">
                <a:cs typeface="B Nazanin" panose="00000400000000000000" pitchFamily="2" charset="-78"/>
              </a:rPr>
              <a:t>فرمالین، </a:t>
            </a:r>
            <a:r>
              <a:rPr lang="fa-IR" sz="2400" dirty="0">
                <a:cs typeface="B Nazanin" panose="00000400000000000000" pitchFamily="2" charset="-78"/>
              </a:rPr>
              <a:t>برای آنالیز هیستوپاتولوژیک ارسال شد.</a:t>
            </a:r>
            <a:endParaRPr lang="en-US" sz="2400" dirty="0">
              <a:cs typeface="B Nazanin"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3361416" y="1962785"/>
            <a:ext cx="5249711" cy="4351338"/>
          </a:xfrm>
          <a:prstGeom prst="rect">
            <a:avLst/>
          </a:prstGeom>
        </p:spPr>
      </p:pic>
    </p:spTree>
    <p:extLst>
      <p:ext uri="{BB962C8B-B14F-4D97-AF65-F5344CB8AC3E}">
        <p14:creationId xmlns:p14="http://schemas.microsoft.com/office/powerpoint/2010/main" val="3464043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10654" y="786383"/>
            <a:ext cx="1830950" cy="369332"/>
          </a:xfrm>
          <a:prstGeom prst="rect">
            <a:avLst/>
          </a:prstGeom>
        </p:spPr>
        <p:txBody>
          <a:bodyPr wrap="none">
            <a:spAutoFit/>
          </a:bodyPr>
          <a:lstStyle/>
          <a:p>
            <a:r>
              <a:rPr lang="fa-IR" dirty="0">
                <a:cs typeface="B Nazanin" panose="00000400000000000000" pitchFamily="2" charset="-78"/>
              </a:rPr>
              <a:t> نمای </a:t>
            </a:r>
            <a:r>
              <a:rPr lang="fa-IR" dirty="0" smtClean="0">
                <a:cs typeface="B Nazanin" panose="00000400000000000000" pitchFamily="2" charset="-78"/>
              </a:rPr>
              <a:t>هیستوپاتولوژیک</a:t>
            </a:r>
            <a:endParaRPr lang="en-US" dirty="0">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552" y="2173747"/>
            <a:ext cx="4716116" cy="31558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171" y="2173747"/>
            <a:ext cx="4521732" cy="3155810"/>
          </a:xfrm>
          <a:prstGeom prst="rect">
            <a:avLst/>
          </a:prstGeom>
        </p:spPr>
      </p:pic>
    </p:spTree>
    <p:extLst>
      <p:ext uri="{BB962C8B-B14F-4D97-AF65-F5344CB8AC3E}">
        <p14:creationId xmlns:p14="http://schemas.microsoft.com/office/powerpoint/2010/main" val="1738642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0480" y="1708110"/>
            <a:ext cx="7981405" cy="3416320"/>
          </a:xfrm>
          <a:prstGeom prst="rect">
            <a:avLst/>
          </a:prstGeom>
        </p:spPr>
        <p:txBody>
          <a:bodyPr wrap="square">
            <a:spAutoFit/>
          </a:bodyPr>
          <a:lstStyle/>
          <a:p>
            <a:pPr algn="r" rtl="1"/>
            <a:r>
              <a:rPr lang="fa-IR" sz="2400" dirty="0" smtClean="0">
                <a:cs typeface="B Nazanin" panose="00000400000000000000" pitchFamily="2" charset="-78"/>
              </a:rPr>
              <a:t>پرولیفراسیون سلول‌های </a:t>
            </a:r>
            <a:r>
              <a:rPr lang="en-US" sz="2400" dirty="0" smtClean="0">
                <a:cs typeface="B Nazanin" panose="00000400000000000000" pitchFamily="2" charset="-78"/>
              </a:rPr>
              <a:t>giant</a:t>
            </a:r>
            <a:r>
              <a:rPr lang="fa-IR" sz="2400" dirty="0" smtClean="0">
                <a:cs typeface="B Nazanin" panose="00000400000000000000" pitchFamily="2" charset="-78"/>
              </a:rPr>
              <a:t> چند هسته‌ای در زمینه‌ای از سلول‌های بیضوی و دوکی شکل مزانشیمی.</a:t>
            </a:r>
          </a:p>
          <a:p>
            <a:pPr algn="r" rtl="1"/>
            <a:r>
              <a:rPr lang="fa-IR" sz="2400" dirty="0" smtClean="0">
                <a:cs typeface="B Nazanin" panose="00000400000000000000" pitchFamily="2" charset="-78"/>
              </a:rPr>
              <a:t>تعداد هسته‌های سلول‌های </a:t>
            </a:r>
            <a:r>
              <a:rPr lang="en-US" sz="2400" dirty="0" smtClean="0">
                <a:cs typeface="B Nazanin" panose="00000400000000000000" pitchFamily="2" charset="-78"/>
              </a:rPr>
              <a:t>giant</a:t>
            </a:r>
            <a:r>
              <a:rPr lang="fa-IR" sz="2400" dirty="0" smtClean="0">
                <a:cs typeface="B Nazanin" panose="00000400000000000000" pitchFamily="2" charset="-78"/>
              </a:rPr>
              <a:t> بسیار متغیر است. بعضی از این سلول‌ها ممکن است هسته‌های بزرگ و و زیکولار داشته باشند در حالی که بقیه دارای هسته‌های کوچک و پیکنوتیک هستند.</a:t>
            </a:r>
          </a:p>
          <a:p>
            <a:pPr algn="r" rtl="1"/>
            <a:r>
              <a:rPr lang="fa-IR" sz="2400" dirty="0" smtClean="0">
                <a:cs typeface="B Nazanin" panose="00000400000000000000" pitchFamily="2" charset="-78"/>
              </a:rPr>
              <a:t>همواژی واضح مشخصه نمای هیستوپاتولوژی است و پیگمان‌های هموسیدرین به خصوص در حاشیه ضایعه دیده می‌شوند.</a:t>
            </a:r>
          </a:p>
          <a:p>
            <a:pPr algn="r" rtl="1"/>
            <a:r>
              <a:rPr lang="fa-IR" sz="2400" dirty="0" smtClean="0">
                <a:cs typeface="B Nazanin" panose="00000400000000000000" pitchFamily="2" charset="-78"/>
              </a:rPr>
              <a:t>یک سطح موکوزال زخمی در 50 درصد ضایعات دیده می‌شود که بافت همبند فیبروزه آن را از سلول‌های </a:t>
            </a:r>
            <a:r>
              <a:rPr lang="en-US" sz="2400" dirty="0" smtClean="0">
                <a:cs typeface="B Nazanin" panose="00000400000000000000" pitchFamily="2" charset="-78"/>
              </a:rPr>
              <a:t>giant</a:t>
            </a:r>
            <a:r>
              <a:rPr lang="fa-IR" sz="2400" dirty="0" smtClean="0">
                <a:cs typeface="B Nazanin" panose="00000400000000000000" pitchFamily="2" charset="-78"/>
              </a:rPr>
              <a:t> جدا می‌کند.</a:t>
            </a:r>
            <a:endParaRPr lang="en-US" sz="2400" dirty="0">
              <a:cs typeface="B Nazanin" panose="00000400000000000000" pitchFamily="2" charset="-78"/>
            </a:endParaRPr>
          </a:p>
        </p:txBody>
      </p:sp>
    </p:spTree>
    <p:extLst>
      <p:ext uri="{BB962C8B-B14F-4D97-AF65-F5344CB8AC3E}">
        <p14:creationId xmlns:p14="http://schemas.microsoft.com/office/powerpoint/2010/main" val="866634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164</TotalTime>
  <Words>428</Words>
  <Application>Microsoft Office PowerPoint</Application>
  <PresentationFormat>Widescreen</PresentationFormat>
  <Paragraphs>25</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B Nazanin</vt:lpstr>
      <vt:lpstr>Century Gothic</vt:lpstr>
      <vt:lpstr>Wingdings</vt:lpstr>
      <vt:lpstr>Wingdings 3</vt:lpstr>
      <vt:lpstr>Ion</vt:lpstr>
      <vt:lpstr>PowerPoint Presentation</vt:lpstr>
      <vt:lpstr>بیمار خانمی 23 ساله به علت رشد اگزوفیتیک  لثه باکال فک بالا مراجعه کرده است. در اولین مراجعه در ماه مه 2012، بیمار گزارش کرده است که از فوریه 2012 توده کوچک بوده و به تدریج در حال رشد بوده‌ است. رشد بدون درد، اما خونریزی هنگام تحریک را گزارش کرده است. بیمار شیرده بوده  ونوزادش 10 ماهه است. وی اظهار دارد که در طول سال گذشته هیچ دارویی دریافت نکرده است. وی گزارش کرده است که  دچار اختلالات هورمونی پس از زایمان شده است و در طی چند ماه گذشته سطح هورمون به طور قابل توجهی کاهش یافته است. هیچ یافته قابل توجهی در معاینه خارج دهانی مشاهده نشده است. وضعیت بهداشت دهان و دندان بیمار ضعیف بوده و سابقه‌ای هم از ضربه وجود ندارد.</vt:lpstr>
      <vt:lpstr>  OGCG(Peripheral Giant Cell Granuloma)</vt:lpstr>
      <vt:lpstr>PowerPoint Presentation</vt:lpstr>
      <vt:lpstr>PowerPoint Presentation</vt:lpstr>
      <vt:lpstr>PowerPoint Presentation</vt:lpstr>
      <vt:lpstr>بافت برش داده شده پس از قرار دادن در یک ظرف با فرمالین، برای آنالیز هیستوپاتولوژیک ارسال شد.</vt:lpstr>
      <vt:lpstr>PowerPoint Presentation</vt:lpstr>
      <vt:lpstr>PowerPoint Presentation</vt:lpstr>
      <vt:lpstr>درمان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V</cp:lastModifiedBy>
  <cp:revision>15</cp:revision>
  <dcterms:created xsi:type="dcterms:W3CDTF">2021-03-09T19:25:29Z</dcterms:created>
  <dcterms:modified xsi:type="dcterms:W3CDTF">2021-10-18T08:57:22Z</dcterms:modified>
</cp:coreProperties>
</file>